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4" r:id="rId2"/>
    <p:sldId id="256" r:id="rId3"/>
    <p:sldId id="257" r:id="rId4"/>
    <p:sldId id="258" r:id="rId5"/>
    <p:sldId id="259" r:id="rId6"/>
    <p:sldId id="260" r:id="rId7"/>
    <p:sldId id="262" r:id="rId8"/>
    <p:sldId id="265" r:id="rId9"/>
    <p:sldId id="263" r:id="rId10"/>
    <p:sldId id="261" r:id="rId11"/>
    <p:sldId id="264" r:id="rId12"/>
    <p:sldId id="269" r:id="rId13"/>
    <p:sldId id="266" r:id="rId14"/>
    <p:sldId id="267" r:id="rId15"/>
    <p:sldId id="268" r:id="rId16"/>
    <p:sldId id="270" r:id="rId17"/>
    <p:sldId id="271" r:id="rId18"/>
    <p:sldId id="272" r:id="rId19"/>
    <p:sldId id="273" r:id="rId20"/>
    <p:sldId id="276" r:id="rId21"/>
  </p:sldIdLst>
  <p:sldSz cx="13716000" cy="7772400"/>
  <p:notesSz cx="6858000" cy="9144000"/>
  <p:defaultTextStyle>
    <a:defPPr>
      <a:defRPr lang="en-US"/>
    </a:defPPr>
    <a:lvl1pPr marL="0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3928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27856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41784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55713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69641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83569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97497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911425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33"/>
    <a:srgbClr val="40AB05"/>
    <a:srgbClr val="299A16"/>
    <a:srgbClr val="0AA624"/>
    <a:srgbClr val="1872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133" autoAdjust="0"/>
  </p:normalViewPr>
  <p:slideViewPr>
    <p:cSldViewPr>
      <p:cViewPr varScale="1">
        <p:scale>
          <a:sx n="57" d="100"/>
          <a:sy n="57" d="100"/>
        </p:scale>
        <p:origin x="-912" y="-84"/>
      </p:cViewPr>
      <p:guideLst>
        <p:guide orient="horz" pos="2448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D48444-C5C5-475C-8FDF-B265CE425F06}" type="datetimeFigureOut">
              <a:rPr lang="en-US" smtClean="0"/>
              <a:t>7/23/2016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60483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32594F-B81F-4F10-9E6A-EA95157E8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607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785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13928" algn="l" defTabSz="122785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27856" algn="l" defTabSz="122785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41784" algn="l" defTabSz="122785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55713" algn="l" defTabSz="122785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69641" algn="l" defTabSz="122785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83569" algn="l" defTabSz="122785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97497" algn="l" defTabSz="122785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911425" algn="l" defTabSz="122785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I like to request you to follow the instructions below</a:t>
            </a:r>
            <a:r>
              <a:rPr lang="en-US" baseline="0" dirty="0" smtClean="0"/>
              <a:t> the slides to conduct your class effectively.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2594F-B81F-4F10-9E6A-EA95157E87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37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The use of ‘s/</a:t>
            </a:r>
            <a:r>
              <a:rPr lang="en-US" dirty="0" err="1" smtClean="0"/>
              <a:t>es’</a:t>
            </a:r>
            <a:r>
              <a:rPr lang="en-US" dirty="0" smtClean="0"/>
              <a:t> in present tense in third person singular number shown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2594F-B81F-4F10-9E6A-EA95157E875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69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big portion of the students do not know the position of ‘s/</a:t>
            </a:r>
            <a:r>
              <a:rPr lang="en-US" dirty="0" err="1" smtClean="0"/>
              <a:t>es</a:t>
            </a:r>
            <a:r>
              <a:rPr lang="en-US" dirty="0" smtClean="0"/>
              <a:t>’. This problem will be removed by this slide. Learning outcomes No-3 will be achieved from this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2594F-B81F-4F10-9E6A-EA95157E875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1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Evaluation through</a:t>
            </a:r>
            <a:r>
              <a:rPr lang="en-US" baseline="0" dirty="0" smtClean="0"/>
              <a:t> activities how much they achieve.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2594F-B81F-4F10-9E6A-EA95157E875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60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Teacher may teach this item as he likes.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2594F-B81F-4F10-9E6A-EA95157E875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9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The position of singular verb according to singular subject shown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2594F-B81F-4F10-9E6A-EA95157E875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704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ctr" defTabSz="1227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position of plural verb according to plural subject shown here.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2594F-B81F-4F10-9E6A-EA95157E875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753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Test</a:t>
            </a:r>
            <a:r>
              <a:rPr lang="en-US" baseline="0" dirty="0" smtClean="0"/>
              <a:t> of subject and verb agreement.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2594F-B81F-4F10-9E6A-EA95157E875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6106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How, when and where past tense is used shown here. Students should read the passage again and again before solving the problems so that they can solve it easily.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2594F-B81F-4F10-9E6A-EA95157E875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809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content on right form of verb ends here. It will be continued one after another.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2594F-B81F-4F10-9E6A-EA95157E875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19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This the</a:t>
            </a:r>
            <a:r>
              <a:rPr lang="en-US" baseline="0" dirty="0" smtClean="0"/>
              <a:t> welcome slide.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2594F-B81F-4F10-9E6A-EA95157E87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69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Introduction of</a:t>
            </a:r>
            <a:r>
              <a:rPr lang="en-US" baseline="0" dirty="0" smtClean="0"/>
              <a:t> class and presenter.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2594F-B81F-4F10-9E6A-EA95157E87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34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suspension to</a:t>
            </a:r>
            <a:r>
              <a:rPr lang="en-US" baseline="0" dirty="0" smtClean="0"/>
              <a:t> advance right form of verb.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2594F-B81F-4F10-9E6A-EA95157E87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0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ctr" defTabSz="12278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2nd suspension to</a:t>
            </a:r>
            <a:r>
              <a:rPr lang="en-US" baseline="0" dirty="0" smtClean="0"/>
              <a:t> advance right form of verb.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2594F-B81F-4F10-9E6A-EA95157E875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60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Lesson </a:t>
            </a:r>
            <a:r>
              <a:rPr lang="en-US" dirty="0" err="1" smtClean="0"/>
              <a:t>declation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2594F-B81F-4F10-9E6A-EA95157E875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108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The above outcomes will be focused in this content.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2594F-B81F-4F10-9E6A-EA95157E875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4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Teachers are requested to make the students understand this slide clearly.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2594F-B81F-4F10-9E6A-EA95157E875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457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passage is the example of a contextual question. Teacher may make the students understand about contextual question </a:t>
            </a:r>
          </a:p>
          <a:p>
            <a:r>
              <a:rPr lang="en-US" dirty="0" smtClean="0"/>
              <a:t>with this example.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2594F-B81F-4F10-9E6A-EA95157E875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875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2414482"/>
            <a:ext cx="11658600" cy="16660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4404360"/>
            <a:ext cx="960120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3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7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41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55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69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83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97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11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7BD12-D148-4074-9BFF-A5F16732C21A}" type="datetimeFigureOut">
              <a:rPr lang="en-US" smtClean="0"/>
              <a:t>7/23/2016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6B68B-2D5D-4538-A5B2-AAF74074B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42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7BD12-D148-4074-9BFF-A5F16732C21A}" type="datetimeFigureOut">
              <a:rPr lang="en-US" smtClean="0"/>
              <a:t>7/23/2016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6B68B-2D5D-4538-A5B2-AAF74074B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74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916150" y="352637"/>
            <a:ext cx="4629150" cy="751691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352637"/>
            <a:ext cx="13658850" cy="751691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7BD12-D148-4074-9BFF-A5F16732C21A}" type="datetimeFigureOut">
              <a:rPr lang="en-US" smtClean="0"/>
              <a:t>7/23/2016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6B68B-2D5D-4538-A5B2-AAF74074B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9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7BD12-D148-4074-9BFF-A5F16732C21A}" type="datetimeFigureOut">
              <a:rPr lang="en-US" smtClean="0"/>
              <a:t>7/23/2016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6B68B-2D5D-4538-A5B2-AAF74074B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461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470" y="4994487"/>
            <a:ext cx="11658600" cy="154368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3470" y="3294275"/>
            <a:ext cx="11658600" cy="1700212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1392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2785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4178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557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696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8356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974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9114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7BD12-D148-4074-9BFF-A5F16732C21A}" type="datetimeFigureOut">
              <a:rPr lang="en-US" smtClean="0"/>
              <a:t>7/23/2016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6B68B-2D5D-4538-A5B2-AAF74074B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32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054648"/>
            <a:ext cx="9144000" cy="5814907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01300" y="2054648"/>
            <a:ext cx="9144000" cy="5814907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7BD12-D148-4074-9BFF-A5F16732C21A}" type="datetimeFigureOut">
              <a:rPr lang="en-US" smtClean="0"/>
              <a:t>7/23/2016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6B68B-2D5D-4538-A5B2-AAF74074B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9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11256"/>
            <a:ext cx="12344400" cy="1295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39795"/>
            <a:ext cx="6060282" cy="725064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3928" indent="0">
              <a:buNone/>
              <a:defRPr sz="2700" b="1"/>
            </a:lvl2pPr>
            <a:lvl3pPr marL="1227856" indent="0">
              <a:buNone/>
              <a:defRPr sz="2400" b="1"/>
            </a:lvl3pPr>
            <a:lvl4pPr marL="1841784" indent="0">
              <a:buNone/>
              <a:defRPr sz="2100" b="1"/>
            </a:lvl4pPr>
            <a:lvl5pPr marL="2455713" indent="0">
              <a:buNone/>
              <a:defRPr sz="2100" b="1"/>
            </a:lvl5pPr>
            <a:lvl6pPr marL="3069641" indent="0">
              <a:buNone/>
              <a:defRPr sz="2100" b="1"/>
            </a:lvl6pPr>
            <a:lvl7pPr marL="3683569" indent="0">
              <a:buNone/>
              <a:defRPr sz="2100" b="1"/>
            </a:lvl7pPr>
            <a:lvl8pPr marL="4297497" indent="0">
              <a:buNone/>
              <a:defRPr sz="2100" b="1"/>
            </a:lvl8pPr>
            <a:lvl9pPr marL="4911425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64859"/>
            <a:ext cx="6060282" cy="4478126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67538" y="1739795"/>
            <a:ext cx="6062663" cy="725064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3928" indent="0">
              <a:buNone/>
              <a:defRPr sz="2700" b="1"/>
            </a:lvl2pPr>
            <a:lvl3pPr marL="1227856" indent="0">
              <a:buNone/>
              <a:defRPr sz="2400" b="1"/>
            </a:lvl3pPr>
            <a:lvl4pPr marL="1841784" indent="0">
              <a:buNone/>
              <a:defRPr sz="2100" b="1"/>
            </a:lvl4pPr>
            <a:lvl5pPr marL="2455713" indent="0">
              <a:buNone/>
              <a:defRPr sz="2100" b="1"/>
            </a:lvl5pPr>
            <a:lvl6pPr marL="3069641" indent="0">
              <a:buNone/>
              <a:defRPr sz="2100" b="1"/>
            </a:lvl6pPr>
            <a:lvl7pPr marL="3683569" indent="0">
              <a:buNone/>
              <a:defRPr sz="2100" b="1"/>
            </a:lvl7pPr>
            <a:lvl8pPr marL="4297497" indent="0">
              <a:buNone/>
              <a:defRPr sz="2100" b="1"/>
            </a:lvl8pPr>
            <a:lvl9pPr marL="4911425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67538" y="2464859"/>
            <a:ext cx="6062663" cy="4478126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7BD12-D148-4074-9BFF-A5F16732C21A}" type="datetimeFigureOut">
              <a:rPr lang="en-US" smtClean="0"/>
              <a:t>7/23/2016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6B68B-2D5D-4538-A5B2-AAF74074B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8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7BD12-D148-4074-9BFF-A5F16732C21A}" type="datetimeFigureOut">
              <a:rPr lang="en-US" smtClean="0"/>
              <a:t>7/23/2016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6B68B-2D5D-4538-A5B2-AAF74074B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568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7BD12-D148-4074-9BFF-A5F16732C21A}" type="datetimeFigureOut">
              <a:rPr lang="en-US" smtClean="0"/>
              <a:t>7/23/2016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6B68B-2D5D-4538-A5B2-AAF74074B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20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309457"/>
            <a:ext cx="4512470" cy="131699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575" y="309457"/>
            <a:ext cx="7667625" cy="663352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1626447"/>
            <a:ext cx="4512470" cy="5316538"/>
          </a:xfrm>
        </p:spPr>
        <p:txBody>
          <a:bodyPr/>
          <a:lstStyle>
            <a:lvl1pPr marL="0" indent="0">
              <a:buNone/>
              <a:defRPr sz="1900"/>
            </a:lvl1pPr>
            <a:lvl2pPr marL="613928" indent="0">
              <a:buNone/>
              <a:defRPr sz="1600"/>
            </a:lvl2pPr>
            <a:lvl3pPr marL="1227856" indent="0">
              <a:buNone/>
              <a:defRPr sz="1300"/>
            </a:lvl3pPr>
            <a:lvl4pPr marL="1841784" indent="0">
              <a:buNone/>
              <a:defRPr sz="1200"/>
            </a:lvl4pPr>
            <a:lvl5pPr marL="2455713" indent="0">
              <a:buNone/>
              <a:defRPr sz="1200"/>
            </a:lvl5pPr>
            <a:lvl6pPr marL="3069641" indent="0">
              <a:buNone/>
              <a:defRPr sz="1200"/>
            </a:lvl6pPr>
            <a:lvl7pPr marL="3683569" indent="0">
              <a:buNone/>
              <a:defRPr sz="1200"/>
            </a:lvl7pPr>
            <a:lvl8pPr marL="4297497" indent="0">
              <a:buNone/>
              <a:defRPr sz="1200"/>
            </a:lvl8pPr>
            <a:lvl9pPr marL="491142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7BD12-D148-4074-9BFF-A5F16732C21A}" type="datetimeFigureOut">
              <a:rPr lang="en-US" smtClean="0"/>
              <a:t>7/23/2016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6B68B-2D5D-4538-A5B2-AAF74074B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963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432" y="5440680"/>
            <a:ext cx="8229600" cy="642303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88432" y="694478"/>
            <a:ext cx="8229600" cy="4663440"/>
          </a:xfrm>
        </p:spPr>
        <p:txBody>
          <a:bodyPr/>
          <a:lstStyle>
            <a:lvl1pPr marL="0" indent="0">
              <a:buNone/>
              <a:defRPr sz="4300"/>
            </a:lvl1pPr>
            <a:lvl2pPr marL="613928" indent="0">
              <a:buNone/>
              <a:defRPr sz="3800"/>
            </a:lvl2pPr>
            <a:lvl3pPr marL="1227856" indent="0">
              <a:buNone/>
              <a:defRPr sz="3200"/>
            </a:lvl3pPr>
            <a:lvl4pPr marL="1841784" indent="0">
              <a:buNone/>
              <a:defRPr sz="2700"/>
            </a:lvl4pPr>
            <a:lvl5pPr marL="2455713" indent="0">
              <a:buNone/>
              <a:defRPr sz="2700"/>
            </a:lvl5pPr>
            <a:lvl6pPr marL="3069641" indent="0">
              <a:buNone/>
              <a:defRPr sz="2700"/>
            </a:lvl6pPr>
            <a:lvl7pPr marL="3683569" indent="0">
              <a:buNone/>
              <a:defRPr sz="2700"/>
            </a:lvl7pPr>
            <a:lvl8pPr marL="4297497" indent="0">
              <a:buNone/>
              <a:defRPr sz="2700"/>
            </a:lvl8pPr>
            <a:lvl9pPr marL="4911425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8432" y="6082983"/>
            <a:ext cx="8229600" cy="912177"/>
          </a:xfrm>
        </p:spPr>
        <p:txBody>
          <a:bodyPr/>
          <a:lstStyle>
            <a:lvl1pPr marL="0" indent="0">
              <a:buNone/>
              <a:defRPr sz="1900"/>
            </a:lvl1pPr>
            <a:lvl2pPr marL="613928" indent="0">
              <a:buNone/>
              <a:defRPr sz="1600"/>
            </a:lvl2pPr>
            <a:lvl3pPr marL="1227856" indent="0">
              <a:buNone/>
              <a:defRPr sz="1300"/>
            </a:lvl3pPr>
            <a:lvl4pPr marL="1841784" indent="0">
              <a:buNone/>
              <a:defRPr sz="1200"/>
            </a:lvl4pPr>
            <a:lvl5pPr marL="2455713" indent="0">
              <a:buNone/>
              <a:defRPr sz="1200"/>
            </a:lvl5pPr>
            <a:lvl6pPr marL="3069641" indent="0">
              <a:buNone/>
              <a:defRPr sz="1200"/>
            </a:lvl6pPr>
            <a:lvl7pPr marL="3683569" indent="0">
              <a:buNone/>
              <a:defRPr sz="1200"/>
            </a:lvl7pPr>
            <a:lvl8pPr marL="4297497" indent="0">
              <a:buNone/>
              <a:defRPr sz="1200"/>
            </a:lvl8pPr>
            <a:lvl9pPr marL="491142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7BD12-D148-4074-9BFF-A5F16732C21A}" type="datetimeFigureOut">
              <a:rPr lang="en-US" smtClean="0"/>
              <a:t>7/23/2016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6B68B-2D5D-4538-A5B2-AAF74074B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586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311256"/>
            <a:ext cx="12344400" cy="1295400"/>
          </a:xfrm>
          <a:prstGeom prst="rect">
            <a:avLst/>
          </a:prstGeom>
        </p:spPr>
        <p:txBody>
          <a:bodyPr vert="horz" lIns="122786" tIns="61393" rIns="122786" bIns="6139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813560"/>
            <a:ext cx="12344400" cy="5129425"/>
          </a:xfrm>
          <a:prstGeom prst="rect">
            <a:avLst/>
          </a:prstGeom>
        </p:spPr>
        <p:txBody>
          <a:bodyPr vert="horz" lIns="122786" tIns="61393" rIns="122786" bIns="6139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7203864"/>
            <a:ext cx="3200400" cy="413808"/>
          </a:xfrm>
          <a:prstGeom prst="rect">
            <a:avLst/>
          </a:prstGeom>
        </p:spPr>
        <p:txBody>
          <a:bodyPr vert="horz" lIns="122786" tIns="61393" rIns="122786" bIns="61393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7BD12-D148-4074-9BFF-A5F16732C21A}" type="datetimeFigureOut">
              <a:rPr lang="en-US" smtClean="0"/>
              <a:t>7/23/2016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6300" y="7203864"/>
            <a:ext cx="4343400" cy="413808"/>
          </a:xfrm>
          <a:prstGeom prst="rect">
            <a:avLst/>
          </a:prstGeom>
        </p:spPr>
        <p:txBody>
          <a:bodyPr vert="horz" lIns="122786" tIns="61393" rIns="122786" bIns="61393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9800" y="7203864"/>
            <a:ext cx="3200400" cy="413808"/>
          </a:xfrm>
          <a:prstGeom prst="rect">
            <a:avLst/>
          </a:prstGeom>
        </p:spPr>
        <p:txBody>
          <a:bodyPr vert="horz" lIns="122786" tIns="61393" rIns="122786" bIns="61393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6B68B-2D5D-4538-A5B2-AAF74074B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11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27856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0446" indent="-460446" algn="l" defTabSz="1227856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7633" indent="-383705" algn="l" defTabSz="1227856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34820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48749" indent="-306964" algn="l" defTabSz="1227856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62677" indent="-306964" algn="l" defTabSz="1227856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76605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90533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04461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18389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3928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7856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41784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5713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69641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83569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97497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11425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microsoft.com/office/2007/relationships/hdphoto" Target="../media/hdphoto1.wdp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flip="none" rotWithShape="1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5600" y="1447800"/>
            <a:ext cx="7848600" cy="8382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u="sng" dirty="0" smtClean="0">
                <a:latin typeface="Book Antiqua" pitchFamily="18" charset="0"/>
              </a:rPr>
              <a:t>Notes for the teachers</a:t>
            </a:r>
            <a:endParaRPr lang="en-US" b="1" u="sng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2971800"/>
            <a:ext cx="12192000" cy="27432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just"/>
            <a:r>
              <a:rPr lang="en-US" b="1" dirty="0" smtClean="0">
                <a:latin typeface="Book Antiqua" pitchFamily="18" charset="0"/>
              </a:rPr>
              <a:t>Dear colleagues,</a:t>
            </a:r>
          </a:p>
          <a:p>
            <a:pPr algn="just"/>
            <a:r>
              <a:rPr lang="en-US" b="1" dirty="0" smtClean="0">
                <a:latin typeface="Book Antiqua" pitchFamily="18" charset="0"/>
              </a:rPr>
              <a:t>Welcome to my content. This is my first content on  right form of verb. Gradually I will make more contents on the same subject. You know that all the grammar items are now contextual. So I have designed this content contextually. If you find any short coming, recover it yourself. In case of any inquiry please call me in 01717220115.</a:t>
            </a:r>
            <a:endParaRPr lang="en-US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1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4038600" y="228600"/>
            <a:ext cx="9296400" cy="1828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38200" y="6553200"/>
            <a:ext cx="6858000" cy="7620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The cat likes milk.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3" name="Up Arrow Callout 2"/>
          <p:cNvSpPr/>
          <p:nvPr/>
        </p:nvSpPr>
        <p:spPr>
          <a:xfrm>
            <a:off x="685800" y="5486400"/>
            <a:ext cx="2971800" cy="205740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5466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33400" y="4267200"/>
            <a:ext cx="3276600" cy="1219200"/>
            <a:chOff x="533400" y="4267200"/>
            <a:chExt cx="3276600" cy="1219200"/>
          </a:xfrm>
        </p:grpSpPr>
        <p:sp>
          <p:nvSpPr>
            <p:cNvPr id="4" name="Rectangle 3"/>
            <p:cNvSpPr/>
            <p:nvPr/>
          </p:nvSpPr>
          <p:spPr>
            <a:xfrm>
              <a:off x="685800" y="4495800"/>
              <a:ext cx="2971800" cy="838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Plain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Book Antiqua" pitchFamily="18" charset="0"/>
                </a:rPr>
                <a:t>Third person singular number</a:t>
              </a:r>
              <a:endParaRPr lang="en-US" b="1" dirty="0">
                <a:solidFill>
                  <a:schemeClr val="tx1"/>
                </a:solidFill>
                <a:latin typeface="Book Antiqua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533400" y="4267200"/>
              <a:ext cx="3276600" cy="1219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5181601" y="6738258"/>
            <a:ext cx="457200" cy="609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810000" y="5486400"/>
            <a:ext cx="1371601" cy="125185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848600" y="6509657"/>
            <a:ext cx="5715000" cy="7620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The cat catches rats.</a:t>
            </a:r>
            <a:endParaRPr lang="en-US" b="1" dirty="0">
              <a:latin typeface="Book Antiqua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239000" y="4191000"/>
            <a:ext cx="3276600" cy="1219200"/>
            <a:chOff x="533400" y="4267200"/>
            <a:chExt cx="3276600" cy="1219200"/>
          </a:xfrm>
        </p:grpSpPr>
        <p:sp>
          <p:nvSpPr>
            <p:cNvPr id="13" name="Rectangle 12"/>
            <p:cNvSpPr/>
            <p:nvPr/>
          </p:nvSpPr>
          <p:spPr>
            <a:xfrm>
              <a:off x="685800" y="4495800"/>
              <a:ext cx="2971800" cy="838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Plain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Book Antiqua" pitchFamily="18" charset="0"/>
                </a:rPr>
                <a:t>Third person singular number</a:t>
              </a:r>
              <a:endParaRPr lang="en-US" b="1" dirty="0">
                <a:solidFill>
                  <a:schemeClr val="tx1"/>
                </a:solidFill>
                <a:latin typeface="Book Antiqua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33400" y="4267200"/>
              <a:ext cx="3276600" cy="1219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>
            <a:off x="10515600" y="5410200"/>
            <a:ext cx="1371601" cy="125185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1576955" y="6705602"/>
            <a:ext cx="685799" cy="609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Callout 16"/>
          <p:cNvSpPr/>
          <p:nvPr/>
        </p:nvSpPr>
        <p:spPr>
          <a:xfrm>
            <a:off x="7772400" y="5410200"/>
            <a:ext cx="2286000" cy="213360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5466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Callout 17"/>
          <p:cNvSpPr/>
          <p:nvPr/>
        </p:nvSpPr>
        <p:spPr>
          <a:xfrm>
            <a:off x="533400" y="228600"/>
            <a:ext cx="3124200" cy="1066800"/>
          </a:xfrm>
          <a:prstGeom prst="downArrowCallou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Book Antiqua" pitchFamily="18" charset="0"/>
              </a:rPr>
              <a:t>Focusing</a:t>
            </a:r>
            <a:endParaRPr lang="en-US" sz="4000" b="1" dirty="0">
              <a:latin typeface="Book Antiqua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3400" y="1338943"/>
            <a:ext cx="3124200" cy="685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Book Antiqua" pitchFamily="18" charset="0"/>
              </a:rPr>
              <a:t>s/</a:t>
            </a:r>
            <a:r>
              <a:rPr lang="en-US" sz="3600" b="1" dirty="0" err="1" smtClean="0">
                <a:latin typeface="Book Antiqua" pitchFamily="18" charset="0"/>
              </a:rPr>
              <a:t>es</a:t>
            </a:r>
            <a:endParaRPr lang="en-US" sz="3600" b="1" dirty="0">
              <a:latin typeface="Book Antiqua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29200" y="609600"/>
            <a:ext cx="8229598" cy="10668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If the subject is third person singular number</a:t>
            </a:r>
          </a:p>
          <a:p>
            <a:r>
              <a:rPr lang="en-US" b="1" dirty="0" smtClean="0">
                <a:latin typeface="Book Antiqua" pitchFamily="18" charset="0"/>
              </a:rPr>
              <a:t>in present tense, ‘s/</a:t>
            </a:r>
            <a:r>
              <a:rPr lang="en-US" b="1" dirty="0" err="1" smtClean="0">
                <a:latin typeface="Book Antiqua" pitchFamily="18" charset="0"/>
              </a:rPr>
              <a:t>es’</a:t>
            </a:r>
            <a:r>
              <a:rPr lang="en-US" b="1" dirty="0" smtClean="0">
                <a:latin typeface="Book Antiqua" pitchFamily="18" charset="0"/>
              </a:rPr>
              <a:t> is added with the verb.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67200" y="609600"/>
            <a:ext cx="609600" cy="10668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1.</a:t>
            </a:r>
            <a:endParaRPr lang="en-US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69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/>
      <p:bldP spid="3" grpId="0" animBg="1"/>
      <p:bldP spid="6" grpId="0" animBg="1"/>
      <p:bldP spid="6" grpId="1" animBg="1"/>
      <p:bldP spid="10" grpId="0"/>
      <p:bldP spid="16" grpId="0" animBg="1"/>
      <p:bldP spid="16" grpId="1" animBg="1"/>
      <p:bldP spid="17" grpId="0" animBg="1"/>
      <p:bldP spid="18" grpId="0" animBg="1"/>
      <p:bldP spid="19" grpId="0" animBg="1"/>
      <p:bldP spid="20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3874134" y="304800"/>
            <a:ext cx="5105399" cy="990600"/>
            <a:chOff x="4724400" y="533400"/>
            <a:chExt cx="3657600" cy="1447800"/>
          </a:xfrm>
        </p:grpSpPr>
        <p:sp>
          <p:nvSpPr>
            <p:cNvPr id="2" name="Down Arrow Callout 1"/>
            <p:cNvSpPr/>
            <p:nvPr/>
          </p:nvSpPr>
          <p:spPr>
            <a:xfrm>
              <a:off x="4724400" y="533400"/>
              <a:ext cx="3657600" cy="1447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896817" y="685800"/>
              <a:ext cx="3255967" cy="1072661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r>
                <a:rPr lang="en-US" b="1" dirty="0" smtClean="0">
                  <a:ln w="18000">
                    <a:solidFill>
                      <a:schemeClr val="tx1"/>
                    </a:solidFill>
                    <a:prstDash val="solid"/>
                    <a:miter lim="800000"/>
                  </a:ln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Book Antiqua" pitchFamily="18" charset="0"/>
                </a:rPr>
                <a:t>Position of s/</a:t>
              </a:r>
              <a:r>
                <a:rPr lang="en-US" b="1" dirty="0" err="1" smtClean="0">
                  <a:ln w="18000">
                    <a:solidFill>
                      <a:schemeClr val="tx1"/>
                    </a:solidFill>
                    <a:prstDash val="solid"/>
                    <a:miter lim="800000"/>
                  </a:ln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Book Antiqua" pitchFamily="18" charset="0"/>
                </a:rPr>
                <a:t>es</a:t>
              </a:r>
              <a:endParaRPr lang="en-US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 Antiqua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85800" y="1638300"/>
            <a:ext cx="914400" cy="609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Do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1790700"/>
            <a:ext cx="669945" cy="5334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err="1" smtClean="0">
                <a:latin typeface="Book Antiqua" pitchFamily="18" charset="0"/>
              </a:rPr>
              <a:t>es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1790700"/>
            <a:ext cx="381000" cy="5334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+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44586" y="1905000"/>
            <a:ext cx="560614" cy="2667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>
                <a:latin typeface="Book Antiqua" pitchFamily="18" charset="0"/>
              </a:rPr>
              <a:t>=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57600" y="1714500"/>
            <a:ext cx="1524000" cy="5334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Does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2552700"/>
            <a:ext cx="1752600" cy="6858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Push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1800" y="2705100"/>
            <a:ext cx="669945" cy="5334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err="1" smtClean="0">
                <a:latin typeface="Book Antiqua" pitchFamily="18" charset="0"/>
              </a:rPr>
              <a:t>es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4600" y="2705100"/>
            <a:ext cx="381000" cy="5334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+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82786" y="2857500"/>
            <a:ext cx="560614" cy="2667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>
                <a:latin typeface="Book Antiqua" pitchFamily="18" charset="0"/>
              </a:rPr>
              <a:t>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95800" y="2552700"/>
            <a:ext cx="2019300" cy="6858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Pushes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800" y="4279328"/>
            <a:ext cx="1752600" cy="5715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Catch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71799" y="4431728"/>
            <a:ext cx="798923" cy="5334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err="1" smtClean="0">
                <a:latin typeface="Book Antiqua" pitchFamily="18" charset="0"/>
              </a:rPr>
              <a:t>es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4600" y="4431728"/>
            <a:ext cx="381000" cy="5334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+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58986" y="4495800"/>
            <a:ext cx="560614" cy="2667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>
                <a:latin typeface="Book Antiqua" pitchFamily="18" charset="0"/>
              </a:rPr>
              <a:t>=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95800" y="4279328"/>
            <a:ext cx="2286000" cy="5715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Catches</a:t>
            </a:r>
            <a:endParaRPr lang="en-US" b="1" dirty="0">
              <a:latin typeface="Book Antiqua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3924300"/>
            <a:ext cx="5741958" cy="154825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85801" y="3572999"/>
            <a:ext cx="2438400" cy="6858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express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82787" y="3572999"/>
            <a:ext cx="713014" cy="5334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err="1" smtClean="0">
                <a:latin typeface="Book Antiqua" pitchFamily="18" charset="0"/>
              </a:rPr>
              <a:t>es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00400" y="3572999"/>
            <a:ext cx="445136" cy="5334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+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97186" y="3695700"/>
            <a:ext cx="484414" cy="2667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>
                <a:latin typeface="Book Antiqua" pitchFamily="18" charset="0"/>
              </a:rPr>
              <a:t>=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57801" y="3543300"/>
            <a:ext cx="3173186" cy="6858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expresses</a:t>
            </a:r>
            <a:endParaRPr lang="en-US" b="1" dirty="0">
              <a:latin typeface="Book Antiqua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533400" y="5791200"/>
            <a:ext cx="12725400" cy="1072786"/>
            <a:chOff x="533400" y="6013814"/>
            <a:chExt cx="12725400" cy="1072786"/>
          </a:xfrm>
        </p:grpSpPr>
        <p:sp>
          <p:nvSpPr>
            <p:cNvPr id="29" name="TextBox 28"/>
            <p:cNvSpPr txBox="1"/>
            <p:nvPr/>
          </p:nvSpPr>
          <p:spPr>
            <a:xfrm>
              <a:off x="533400" y="6019800"/>
              <a:ext cx="12725400" cy="1066800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r>
                <a:rPr lang="en-US" b="1" dirty="0" smtClean="0">
                  <a:latin typeface="Book Antiqua" pitchFamily="18" charset="0"/>
                </a:rPr>
                <a:t>Note: If there is </a:t>
              </a:r>
              <a:r>
                <a:rPr lang="en-US" b="1" dirty="0" err="1" smtClean="0">
                  <a:latin typeface="Book Antiqua" pitchFamily="18" charset="0"/>
                </a:rPr>
                <a:t>o,s</a:t>
              </a:r>
              <a:r>
                <a:rPr lang="en-US" b="1" dirty="0" smtClean="0">
                  <a:latin typeface="Book Antiqua" pitchFamily="18" charset="0"/>
                </a:rPr>
                <a:t>, </a:t>
              </a:r>
              <a:r>
                <a:rPr lang="en-US" b="1" dirty="0" err="1" smtClean="0">
                  <a:latin typeface="Book Antiqua" pitchFamily="18" charset="0"/>
                </a:rPr>
                <a:t>sh</a:t>
              </a:r>
              <a:r>
                <a:rPr lang="en-US" b="1" dirty="0" smtClean="0">
                  <a:latin typeface="Book Antiqua" pitchFamily="18" charset="0"/>
                </a:rPr>
                <a:t>, </a:t>
              </a:r>
              <a:r>
                <a:rPr lang="en-US" b="1" dirty="0" err="1" smtClean="0">
                  <a:latin typeface="Book Antiqua" pitchFamily="18" charset="0"/>
                </a:rPr>
                <a:t>ch</a:t>
              </a:r>
              <a:r>
                <a:rPr lang="en-US" b="1" dirty="0" smtClean="0">
                  <a:latin typeface="Book Antiqua" pitchFamily="18" charset="0"/>
                </a:rPr>
                <a:t>      at the last of the word, ‘</a:t>
              </a:r>
              <a:r>
                <a:rPr lang="en-US" b="1" dirty="0" err="1" smtClean="0">
                  <a:latin typeface="Book Antiqua" pitchFamily="18" charset="0"/>
                </a:rPr>
                <a:t>es</a:t>
              </a:r>
              <a:r>
                <a:rPr lang="en-US" b="1" dirty="0" smtClean="0">
                  <a:latin typeface="Book Antiqua" pitchFamily="18" charset="0"/>
                </a:rPr>
                <a:t>’ is to be added with </a:t>
              </a:r>
            </a:p>
            <a:p>
              <a:r>
                <a:rPr lang="en-US" b="1" smtClean="0">
                  <a:latin typeface="Book Antiqua" pitchFamily="18" charset="0"/>
                </a:rPr>
                <a:t>the verb </a:t>
              </a:r>
              <a:r>
                <a:rPr lang="en-US" b="1" dirty="0" smtClean="0">
                  <a:latin typeface="Book Antiqua" pitchFamily="18" charset="0"/>
                </a:rPr>
                <a:t>in the present tense in case of subject 3</a:t>
              </a:r>
              <a:r>
                <a:rPr lang="en-US" b="1" baseline="30000" dirty="0" smtClean="0">
                  <a:latin typeface="Book Antiqua" pitchFamily="18" charset="0"/>
                </a:rPr>
                <a:t>rd</a:t>
              </a:r>
              <a:r>
                <a:rPr lang="en-US" b="1" dirty="0" smtClean="0">
                  <a:latin typeface="Book Antiqua" pitchFamily="18" charset="0"/>
                </a:rPr>
                <a:t> person singular number.</a:t>
              </a:r>
              <a:endParaRPr lang="en-US" b="1" dirty="0">
                <a:latin typeface="Book Antiqua" pitchFamily="18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6013814"/>
              <a:ext cx="578277" cy="615586"/>
            </a:xfrm>
            <a:prstGeom prst="rect">
              <a:avLst/>
            </a:prstGeom>
          </p:spPr>
        </p:pic>
      </p:grpSp>
      <p:sp>
        <p:nvSpPr>
          <p:cNvPr id="32" name="Rounded Rectangle 31"/>
          <p:cNvSpPr/>
          <p:nvPr/>
        </p:nvSpPr>
        <p:spPr>
          <a:xfrm>
            <a:off x="2987711" y="5800508"/>
            <a:ext cx="8305800" cy="1213214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Book Antiqua" pitchFamily="18" charset="0"/>
              </a:rPr>
              <a:t>‘s’ is used in another places.</a:t>
            </a:r>
            <a:endParaRPr lang="en-US" sz="4000" b="1" dirty="0">
              <a:latin typeface="Book Antiqua" pitchFamily="18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143000" y="1752600"/>
            <a:ext cx="571500" cy="53884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583871" y="2471058"/>
            <a:ext cx="914400" cy="9906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732787" y="3543300"/>
            <a:ext cx="443119" cy="57942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706572" y="4229100"/>
            <a:ext cx="762000" cy="7620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06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4" grpId="0"/>
      <p:bldP spid="25" grpId="0"/>
      <p:bldP spid="26" grpId="0"/>
      <p:bldP spid="27" grpId="0"/>
      <p:bldP spid="28" grpId="0"/>
      <p:bldP spid="32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733800" y="4343400"/>
            <a:ext cx="9601200" cy="3124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2400" y="952500"/>
            <a:ext cx="5321578" cy="7429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381000"/>
            <a:ext cx="3200400" cy="9144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Activities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2400" y="381001"/>
            <a:ext cx="9144000" cy="12954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Fill in the blank with the right use of</a:t>
            </a:r>
          </a:p>
          <a:p>
            <a:r>
              <a:rPr lang="en-US" b="1" dirty="0" smtClean="0">
                <a:latin typeface="Book Antiqua" pitchFamily="18" charset="0"/>
              </a:rPr>
              <a:t> s/</a:t>
            </a:r>
            <a:r>
              <a:rPr lang="en-US" b="1" dirty="0" err="1" smtClean="0">
                <a:latin typeface="Book Antiqua" pitchFamily="18" charset="0"/>
              </a:rPr>
              <a:t>es</a:t>
            </a:r>
            <a:r>
              <a:rPr lang="en-US" b="1" dirty="0" smtClean="0">
                <a:latin typeface="Book Antiqua" pitchFamily="18" charset="0"/>
              </a:rPr>
              <a:t> with the verbs in the box below.</a:t>
            </a:r>
            <a:endParaRPr lang="en-US" b="1" dirty="0">
              <a:latin typeface="Book Antiqua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08128"/>
              </p:ext>
            </p:extLst>
          </p:nvPr>
        </p:nvGraphicFramePr>
        <p:xfrm>
          <a:off x="3733800" y="2286000"/>
          <a:ext cx="9639302" cy="64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1600"/>
                <a:gridCol w="2209800"/>
                <a:gridCol w="1117760"/>
                <a:gridCol w="1847533"/>
                <a:gridCol w="1365568"/>
                <a:gridCol w="172704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latin typeface="Book Antiqua" pitchFamily="18" charset="0"/>
                        </a:rPr>
                        <a:t>pass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smtClean="0">
                          <a:latin typeface="Book Antiqua" pitchFamily="18" charset="0"/>
                        </a:rPr>
                        <a:t>perform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latin typeface="Book Antiqua" pitchFamily="18" charset="0"/>
                        </a:rPr>
                        <a:t>go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latin typeface="Book Antiqua" pitchFamily="18" charset="0"/>
                        </a:rPr>
                        <a:t>push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latin typeface="Book Antiqua" pitchFamily="18" charset="0"/>
                        </a:rPr>
                        <a:t>like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latin typeface="Book Antiqua" pitchFamily="18" charset="0"/>
                        </a:rPr>
                        <a:t>teach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962400" y="4574232"/>
            <a:ext cx="9220200" cy="274096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just"/>
            <a:r>
              <a:rPr lang="en-US" b="1" dirty="0" err="1" smtClean="0">
                <a:latin typeface="Book Antiqua" pitchFamily="18" charset="0"/>
              </a:rPr>
              <a:t>Messi</a:t>
            </a:r>
            <a:r>
              <a:rPr lang="en-US" b="1" dirty="0" smtClean="0">
                <a:latin typeface="Book Antiqua" pitchFamily="18" charset="0"/>
              </a:rPr>
              <a:t> is a world famous football player. He (a) _______ to the play ground regularly. Before going to the play ground he (b)</a:t>
            </a:r>
            <a:r>
              <a:rPr lang="en-US" b="1" dirty="0">
                <a:latin typeface="Book Antiqua" pitchFamily="18" charset="0"/>
              </a:rPr>
              <a:t> _______</a:t>
            </a:r>
            <a:r>
              <a:rPr lang="en-US" b="1" dirty="0" smtClean="0">
                <a:latin typeface="Book Antiqua" pitchFamily="18" charset="0"/>
              </a:rPr>
              <a:t> all related activities. He has a special technic to score goal. If one (c) </a:t>
            </a:r>
            <a:r>
              <a:rPr lang="en-US" b="1" dirty="0">
                <a:latin typeface="Book Antiqua" pitchFamily="18" charset="0"/>
              </a:rPr>
              <a:t>_______</a:t>
            </a:r>
            <a:r>
              <a:rPr lang="en-US" b="1" dirty="0" smtClean="0">
                <a:latin typeface="Book Antiqua" pitchFamily="18" charset="0"/>
              </a:rPr>
              <a:t> the ball to him, he (</a:t>
            </a:r>
            <a:r>
              <a:rPr lang="en-US" b="1" dirty="0">
                <a:latin typeface="Book Antiqua" pitchFamily="18" charset="0"/>
              </a:rPr>
              <a:t>d</a:t>
            </a:r>
            <a:r>
              <a:rPr lang="en-US" b="1" dirty="0" smtClean="0">
                <a:latin typeface="Book Antiqua" pitchFamily="18" charset="0"/>
              </a:rPr>
              <a:t>) </a:t>
            </a:r>
            <a:r>
              <a:rPr lang="en-US" b="1" dirty="0">
                <a:latin typeface="Book Antiqua" pitchFamily="18" charset="0"/>
              </a:rPr>
              <a:t>_______</a:t>
            </a:r>
            <a:r>
              <a:rPr lang="en-US" b="1" dirty="0" smtClean="0">
                <a:latin typeface="Book Antiqua" pitchFamily="18" charset="0"/>
              </a:rPr>
              <a:t> the ball into the goal post with a very exciting technic. He </a:t>
            </a:r>
            <a:r>
              <a:rPr lang="en-US" b="1" dirty="0" smtClean="0">
                <a:latin typeface="Book Antiqua" pitchFamily="18" charset="0"/>
              </a:rPr>
              <a:t>(e) </a:t>
            </a:r>
            <a:r>
              <a:rPr lang="en-US" b="1" dirty="0">
                <a:latin typeface="Book Antiqua" pitchFamily="18" charset="0"/>
              </a:rPr>
              <a:t>_______</a:t>
            </a:r>
            <a:r>
              <a:rPr lang="en-US" b="1" dirty="0" smtClean="0">
                <a:latin typeface="Book Antiqua" pitchFamily="18" charset="0"/>
              </a:rPr>
              <a:t> his friends how to score goals. </a:t>
            </a:r>
            <a:r>
              <a:rPr lang="en-US" b="1" smtClean="0">
                <a:latin typeface="Book Antiqua" pitchFamily="18" charset="0"/>
              </a:rPr>
              <a:t>Everyone </a:t>
            </a:r>
            <a:r>
              <a:rPr lang="en-US" b="1" smtClean="0">
                <a:latin typeface="Book Antiqua" pitchFamily="18" charset="0"/>
              </a:rPr>
              <a:t>(f) </a:t>
            </a:r>
            <a:r>
              <a:rPr lang="en-US" b="1" dirty="0">
                <a:latin typeface="Book Antiqua" pitchFamily="18" charset="0"/>
              </a:rPr>
              <a:t>_______</a:t>
            </a:r>
            <a:r>
              <a:rPr lang="en-US" b="1" dirty="0" smtClean="0">
                <a:latin typeface="Book Antiqua" pitchFamily="18" charset="0"/>
              </a:rPr>
              <a:t> his technic very much.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304800" y="228600"/>
            <a:ext cx="3429000" cy="1447801"/>
          </a:xfrm>
          <a:prstGeom prst="homePlate">
            <a:avLst>
              <a:gd name="adj" fmla="val 3195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733800" y="228600"/>
            <a:ext cx="9601200" cy="14478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8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4" grpId="0"/>
      <p:bldP spid="7" grpId="0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457200"/>
            <a:ext cx="9220200" cy="7620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Let us see the subject and verb agreement</a:t>
            </a:r>
            <a:endParaRPr lang="en-US" b="1" dirty="0">
              <a:latin typeface="Book Antiqua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9281194"/>
              </p:ext>
            </p:extLst>
          </p:nvPr>
        </p:nvGraphicFramePr>
        <p:xfrm>
          <a:off x="457200" y="1524000"/>
          <a:ext cx="12725401" cy="55659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43200"/>
                <a:gridCol w="2331346"/>
                <a:gridCol w="2264028"/>
                <a:gridCol w="2654378"/>
                <a:gridCol w="2732449"/>
              </a:tblGrid>
              <a:tr h="712960">
                <a:tc>
                  <a:txBody>
                    <a:bodyPr/>
                    <a:lstStyle/>
                    <a:p>
                      <a:pPr algn="ctr"/>
                      <a:r>
                        <a:rPr lang="en-US" sz="2800" b="1" spc="-50" baseline="0" dirty="0" smtClean="0">
                          <a:latin typeface="Book Antiqua" pitchFamily="18" charset="0"/>
                        </a:rPr>
                        <a:t>Subject</a:t>
                      </a:r>
                      <a:endParaRPr lang="en-US" sz="2800" b="1" spc="-50" baseline="0" dirty="0">
                        <a:latin typeface="Book Antiqu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pc="-50" baseline="0" dirty="0" smtClean="0">
                          <a:latin typeface="Book Antiqua" pitchFamily="18" charset="0"/>
                        </a:rPr>
                        <a:t>Verb to be in </a:t>
                      </a:r>
                    </a:p>
                    <a:p>
                      <a:pPr algn="ctr"/>
                      <a:r>
                        <a:rPr lang="en-US" sz="2800" b="1" spc="-50" baseline="0" dirty="0" smtClean="0">
                          <a:latin typeface="Book Antiqua" pitchFamily="18" charset="0"/>
                        </a:rPr>
                        <a:t>present tense</a:t>
                      </a:r>
                      <a:endParaRPr lang="en-US" sz="2800" b="1" spc="-50" baseline="0" dirty="0">
                        <a:latin typeface="Book Antiqua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pc="-70" baseline="0" dirty="0" smtClean="0">
                          <a:latin typeface="Book Antiqua" pitchFamily="18" charset="0"/>
                        </a:rPr>
                        <a:t>Verb to be in </a:t>
                      </a:r>
                    </a:p>
                    <a:p>
                      <a:pPr algn="ctr"/>
                      <a:r>
                        <a:rPr lang="en-US" sz="2800" b="1" spc="-70" baseline="0" dirty="0" smtClean="0">
                          <a:latin typeface="Book Antiqua" pitchFamily="18" charset="0"/>
                        </a:rPr>
                        <a:t>past tense</a:t>
                      </a:r>
                      <a:endParaRPr lang="en-US" sz="2800" b="1" spc="-70" baseline="0" dirty="0">
                        <a:latin typeface="Book Antiqua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pc="-50" baseline="0" dirty="0" smtClean="0">
                          <a:latin typeface="Book Antiqua" pitchFamily="18" charset="0"/>
                        </a:rPr>
                        <a:t>Verb to have in present tense</a:t>
                      </a:r>
                      <a:endParaRPr lang="en-US" sz="2800" b="1" spc="-50" baseline="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pc="-50" baseline="0" dirty="0" smtClean="0">
                          <a:latin typeface="Book Antiqua" pitchFamily="18" charset="0"/>
                        </a:rPr>
                        <a:t>Verb to have in </a:t>
                      </a:r>
                    </a:p>
                    <a:p>
                      <a:pPr algn="ctr"/>
                      <a:r>
                        <a:rPr lang="en-US" sz="2800" b="1" spc="-50" baseline="0" dirty="0" smtClean="0">
                          <a:latin typeface="Book Antiqua" pitchFamily="18" charset="0"/>
                        </a:rPr>
                        <a:t>past tense</a:t>
                      </a:r>
                      <a:endParaRPr lang="en-US" sz="2800" b="1" spc="-50" baseline="0" dirty="0">
                        <a:latin typeface="Book Antiqua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60149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Book Antiqua" pitchFamily="18" charset="0"/>
                        </a:rPr>
                        <a:t>I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Book Antiqua" pitchFamily="18" charset="0"/>
                        </a:rPr>
                        <a:t>am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Book Antiqua" pitchFamily="18" charset="0"/>
                        </a:rPr>
                        <a:t>was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Book Antiqua" pitchFamily="18" charset="0"/>
                        </a:rPr>
                        <a:t>have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Book Antiqua" pitchFamily="18" charset="0"/>
                        </a:rPr>
                        <a:t>had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60149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Book Antiqua" pitchFamily="18" charset="0"/>
                        </a:rPr>
                        <a:t>We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Book Antiqua" pitchFamily="18" charset="0"/>
                        </a:rPr>
                        <a:t>are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Book Antiqua" pitchFamily="18" charset="0"/>
                        </a:rPr>
                        <a:t>were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Book Antiqua" pitchFamily="18" charset="0"/>
                        </a:rPr>
                        <a:t>have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>
                          <a:latin typeface="Book Antiqua" pitchFamily="18" charset="0"/>
                        </a:rPr>
                        <a:t>had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60149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Book Antiqua" pitchFamily="18" charset="0"/>
                        </a:rPr>
                        <a:t>You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Book Antiqua" pitchFamily="18" charset="0"/>
                        </a:rPr>
                        <a:t>are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Book Antiqua" pitchFamily="18" charset="0"/>
                        </a:rPr>
                        <a:t>were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Book Antiqua" pitchFamily="18" charset="0"/>
                        </a:rPr>
                        <a:t>have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>
                          <a:latin typeface="Book Antiqua" pitchFamily="18" charset="0"/>
                        </a:rPr>
                        <a:t>had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60149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Book Antiqua" pitchFamily="18" charset="0"/>
                        </a:rPr>
                        <a:t>He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Book Antiqua" pitchFamily="18" charset="0"/>
                        </a:rPr>
                        <a:t>is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Book Antiqua" pitchFamily="18" charset="0"/>
                        </a:rPr>
                        <a:t>was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Book Antiqua" pitchFamily="18" charset="0"/>
                        </a:rPr>
                        <a:t>has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>
                          <a:latin typeface="Book Antiqua" pitchFamily="18" charset="0"/>
                        </a:rPr>
                        <a:t>had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60149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Book Antiqua" pitchFamily="18" charset="0"/>
                        </a:rPr>
                        <a:t>She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Book Antiqua" pitchFamily="18" charset="0"/>
                        </a:rPr>
                        <a:t>is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Book Antiqua" pitchFamily="18" charset="0"/>
                        </a:rPr>
                        <a:t>was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Book Antiqua" pitchFamily="18" charset="0"/>
                        </a:rPr>
                        <a:t>has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smtClean="0">
                          <a:latin typeface="Book Antiqua" pitchFamily="18" charset="0"/>
                        </a:rPr>
                        <a:t>had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60149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Book Antiqua" pitchFamily="18" charset="0"/>
                        </a:rPr>
                        <a:t>They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Book Antiqua" pitchFamily="18" charset="0"/>
                        </a:rPr>
                        <a:t>are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Book Antiqua" pitchFamily="18" charset="0"/>
                        </a:rPr>
                        <a:t>were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Book Antiqua" pitchFamily="18" charset="0"/>
                        </a:rPr>
                        <a:t>have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Book Antiqua" pitchFamily="18" charset="0"/>
                        </a:rPr>
                        <a:t>had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6014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latin typeface="Book Antiqua" pitchFamily="18" charset="0"/>
                        </a:rPr>
                        <a:t>Rahim/The pen</a:t>
                      </a:r>
                      <a:endParaRPr lang="en-US" sz="28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Book Antiqua" pitchFamily="18" charset="0"/>
                        </a:rPr>
                        <a:t>is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Book Antiqua" pitchFamily="18" charset="0"/>
                        </a:rPr>
                        <a:t>was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Book Antiqua" pitchFamily="18" charset="0"/>
                        </a:rPr>
                        <a:t>has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Book Antiqua" pitchFamily="18" charset="0"/>
                        </a:rPr>
                        <a:t>had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02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3716000" cy="101781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828800" y="179614"/>
            <a:ext cx="9448800" cy="8382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Book Antiqua" pitchFamily="18" charset="0"/>
              </a:rPr>
              <a:t>How beautiful the scenery is!</a:t>
            </a:r>
            <a:endParaRPr lang="en-US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143000"/>
            <a:ext cx="13106400" cy="6858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Book Antiqua" pitchFamily="18" charset="0"/>
              </a:rPr>
              <a:t>If the subject is singular,  verb will also be singular.</a:t>
            </a:r>
            <a:endParaRPr lang="en-US" b="1" dirty="0">
              <a:solidFill>
                <a:srgbClr val="00206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86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7010400"/>
            <a:ext cx="13716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3716000" cy="76200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7200" y="76200"/>
            <a:ext cx="12649200" cy="6858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There are two parrots in the hole of the tree.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7086600"/>
            <a:ext cx="13106400" cy="6858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If the subject is plural,  verb will also be plural.</a:t>
            </a:r>
            <a:endParaRPr lang="en-US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76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52000">
              <a:srgbClr val="0A128C"/>
            </a:gs>
            <a:gs pos="59000">
              <a:schemeClr val="bg1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500735"/>
            <a:ext cx="13106400" cy="46166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Book Antiqua" pitchFamily="18" charset="0"/>
              </a:rPr>
              <a:t>Fill in the blank with the verbs below according to subject and verb agreement.</a:t>
            </a:r>
            <a:endParaRPr lang="en-US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735178"/>
              </p:ext>
            </p:extLst>
          </p:nvPr>
        </p:nvGraphicFramePr>
        <p:xfrm>
          <a:off x="304800" y="4251960"/>
          <a:ext cx="13106400" cy="1158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76600"/>
                <a:gridCol w="3276600"/>
                <a:gridCol w="3276600"/>
                <a:gridCol w="32766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Book Antiqua" pitchFamily="18" charset="0"/>
                        </a:rPr>
                        <a:t>am</a:t>
                      </a:r>
                      <a:endParaRPr lang="en-US" sz="32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Book Antiqua" pitchFamily="18" charset="0"/>
                        </a:rPr>
                        <a:t>was</a:t>
                      </a:r>
                      <a:endParaRPr lang="en-US" sz="32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Book Antiqua" pitchFamily="18" charset="0"/>
                        </a:rPr>
                        <a:t>is</a:t>
                      </a:r>
                      <a:endParaRPr lang="en-US" sz="32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Book Antiqua" pitchFamily="18" charset="0"/>
                        </a:rPr>
                        <a:t>are</a:t>
                      </a:r>
                      <a:endParaRPr lang="en-US" sz="3200" b="1" dirty="0">
                        <a:latin typeface="Book Antiqua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Book Antiqua" pitchFamily="18" charset="0"/>
                        </a:rPr>
                        <a:t>were</a:t>
                      </a:r>
                      <a:endParaRPr lang="en-US" sz="32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Book Antiqua" pitchFamily="18" charset="0"/>
                        </a:rPr>
                        <a:t>have</a:t>
                      </a:r>
                      <a:endParaRPr lang="en-US" sz="32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Book Antiqua" pitchFamily="18" charset="0"/>
                        </a:rPr>
                        <a:t>had</a:t>
                      </a:r>
                      <a:endParaRPr lang="en-US" sz="32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Book Antiqua" pitchFamily="18" charset="0"/>
                        </a:rPr>
                        <a:t>have</a:t>
                      </a:r>
                      <a:endParaRPr lang="en-US" sz="3200" b="1" dirty="0">
                        <a:latin typeface="Book Antiqu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04800" y="5638800"/>
            <a:ext cx="13106400" cy="19050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just"/>
            <a:r>
              <a:rPr lang="en-US" b="1" dirty="0" smtClean="0">
                <a:latin typeface="Book Antiqua" pitchFamily="18" charset="0"/>
              </a:rPr>
              <a:t>I (a)______ </a:t>
            </a:r>
            <a:r>
              <a:rPr lang="en-US" b="1" dirty="0" err="1" smtClean="0">
                <a:latin typeface="Book Antiqua" pitchFamily="18" charset="0"/>
              </a:rPr>
              <a:t>Sujana</a:t>
            </a:r>
            <a:r>
              <a:rPr lang="en-US" b="1" dirty="0" smtClean="0">
                <a:latin typeface="Book Antiqua" pitchFamily="18" charset="0"/>
              </a:rPr>
              <a:t>. My father (b)_______a teacher and mother (c) _______ a housewife. They (d) </a:t>
            </a:r>
            <a:r>
              <a:rPr lang="en-US" b="1" dirty="0">
                <a:latin typeface="Book Antiqua" pitchFamily="18" charset="0"/>
              </a:rPr>
              <a:t>_______ </a:t>
            </a:r>
            <a:r>
              <a:rPr lang="en-US" b="1" dirty="0" smtClean="0">
                <a:latin typeface="Book Antiqua" pitchFamily="18" charset="0"/>
              </a:rPr>
              <a:t>my best well wisher. </a:t>
            </a:r>
            <a:r>
              <a:rPr lang="en-US" b="1" dirty="0">
                <a:latin typeface="Book Antiqua" pitchFamily="18" charset="0"/>
              </a:rPr>
              <a:t>They </a:t>
            </a:r>
            <a:r>
              <a:rPr lang="en-US" b="1" dirty="0" smtClean="0">
                <a:latin typeface="Book Antiqua" pitchFamily="18" charset="0"/>
              </a:rPr>
              <a:t>(e)</a:t>
            </a:r>
            <a:r>
              <a:rPr lang="en-US" dirty="0" smtClean="0"/>
              <a:t> </a:t>
            </a:r>
            <a:r>
              <a:rPr lang="en-US" dirty="0"/>
              <a:t>_______</a:t>
            </a:r>
            <a:r>
              <a:rPr lang="en-US" b="1" dirty="0">
                <a:latin typeface="Book Antiqua" pitchFamily="18" charset="0"/>
              </a:rPr>
              <a:t> in London in 1995. </a:t>
            </a:r>
            <a:r>
              <a:rPr lang="en-US" b="1" dirty="0" smtClean="0">
                <a:latin typeface="Book Antiqua" pitchFamily="18" charset="0"/>
              </a:rPr>
              <a:t> We (f) _______ the sense of conducting a happy family. I (g) </a:t>
            </a:r>
            <a:r>
              <a:rPr lang="en-US" b="1" dirty="0">
                <a:latin typeface="Book Antiqua" pitchFamily="18" charset="0"/>
              </a:rPr>
              <a:t>_______ </a:t>
            </a:r>
            <a:r>
              <a:rPr lang="en-US" b="1" dirty="0" smtClean="0">
                <a:latin typeface="Book Antiqua" pitchFamily="18" charset="0"/>
              </a:rPr>
              <a:t>a brother also. He (h) _______ a parrot. It (i)</a:t>
            </a:r>
            <a:r>
              <a:rPr lang="en-US" dirty="0"/>
              <a:t> _______</a:t>
            </a:r>
            <a:r>
              <a:rPr lang="en-US" b="1" dirty="0" smtClean="0">
                <a:latin typeface="Book Antiqua" pitchFamily="18" charset="0"/>
              </a:rPr>
              <a:t> bought from a man. I (j)______ a pussy cat but it is no more.</a:t>
            </a:r>
            <a:endParaRPr lang="en-US" b="1" dirty="0">
              <a:latin typeface="Book Antiqua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03"/>
          <a:stretch/>
        </p:blipFill>
        <p:spPr>
          <a:xfrm>
            <a:off x="9601200" y="228600"/>
            <a:ext cx="3810000" cy="32052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28600"/>
            <a:ext cx="6149068" cy="3205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7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60" b="5042"/>
          <a:stretch/>
        </p:blipFill>
        <p:spPr>
          <a:xfrm>
            <a:off x="6629400" y="228600"/>
            <a:ext cx="2925445" cy="32053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0155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03514" y="5486400"/>
            <a:ext cx="12039600" cy="15240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Book Antiqua" pitchFamily="18" charset="0"/>
              </a:rPr>
              <a:t>If  last, yesterday, ago, long since </a:t>
            </a:r>
            <a:r>
              <a:rPr lang="en-US" b="1" dirty="0" smtClean="0">
                <a:solidFill>
                  <a:srgbClr val="FFFF00"/>
                </a:solidFill>
                <a:latin typeface="Book Antiqua" pitchFamily="18" charset="0"/>
              </a:rPr>
              <a:t>or any past </a:t>
            </a:r>
            <a:r>
              <a:rPr lang="en-US" b="1" dirty="0">
                <a:solidFill>
                  <a:srgbClr val="FFFF00"/>
                </a:solidFill>
                <a:latin typeface="Book Antiqua" pitchFamily="18" charset="0"/>
              </a:rPr>
              <a:t>indicated </a:t>
            </a:r>
            <a:endParaRPr lang="en-US" b="1" dirty="0" smtClean="0">
              <a:solidFill>
                <a:srgbClr val="FFFF00"/>
              </a:solidFill>
              <a:latin typeface="Book Antiqua" pitchFamily="18" charset="0"/>
            </a:endParaRPr>
          </a:p>
          <a:p>
            <a:r>
              <a:rPr lang="en-US" b="1" dirty="0" smtClean="0">
                <a:solidFill>
                  <a:srgbClr val="FFFF00"/>
                </a:solidFill>
                <a:latin typeface="Book Antiqua" pitchFamily="18" charset="0"/>
              </a:rPr>
              <a:t>phrase is available </a:t>
            </a:r>
            <a:r>
              <a:rPr lang="en-US" b="1" dirty="0">
                <a:solidFill>
                  <a:srgbClr val="FFFF00"/>
                </a:solidFill>
                <a:latin typeface="Book Antiqua" pitchFamily="18" charset="0"/>
              </a:rPr>
              <a:t>in </a:t>
            </a:r>
            <a:r>
              <a:rPr lang="en-US" b="1" dirty="0" smtClean="0">
                <a:solidFill>
                  <a:srgbClr val="FFFF00"/>
                </a:solidFill>
                <a:latin typeface="Book Antiqua" pitchFamily="18" charset="0"/>
              </a:rPr>
              <a:t>a sentence</a:t>
            </a:r>
            <a:r>
              <a:rPr lang="en-US" b="1" dirty="0">
                <a:solidFill>
                  <a:srgbClr val="FFFF00"/>
                </a:solidFill>
                <a:latin typeface="Book Antiqua" pitchFamily="18" charset="0"/>
              </a:rPr>
              <a:t>, the verb will  be </a:t>
            </a:r>
            <a:r>
              <a:rPr lang="en-US" b="1" dirty="0" smtClean="0">
                <a:solidFill>
                  <a:srgbClr val="FFFF00"/>
                </a:solidFill>
                <a:latin typeface="Book Antiqua" pitchFamily="18" charset="0"/>
              </a:rPr>
              <a:t>past.</a:t>
            </a:r>
            <a:endParaRPr lang="en-US" b="1" dirty="0">
              <a:solidFill>
                <a:srgbClr val="FFFF00"/>
              </a:solidFill>
              <a:latin typeface="Book Antiqua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36" y="1"/>
            <a:ext cx="13736736" cy="776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638800"/>
            <a:ext cx="13716000" cy="2133600"/>
          </a:xfrm>
          <a:prstGeom prst="rect">
            <a:avLst/>
          </a:prstGeom>
          <a:solidFill>
            <a:srgbClr val="99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9600" y="5943600"/>
            <a:ext cx="12420600" cy="609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Write a passage about yourself showing the right form of ten verbs like--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6553200"/>
            <a:ext cx="12115800" cy="10668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I  </a:t>
            </a:r>
            <a:r>
              <a:rPr lang="en-US" b="1" u="sng" dirty="0" smtClean="0">
                <a:latin typeface="Book Antiqua" pitchFamily="18" charset="0"/>
              </a:rPr>
              <a:t>am</a:t>
            </a:r>
            <a:r>
              <a:rPr lang="en-US" b="1" dirty="0" smtClean="0">
                <a:latin typeface="Book Antiqua" pitchFamily="18" charset="0"/>
              </a:rPr>
              <a:t> a student………………………………….. 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08714" y="685800"/>
            <a:ext cx="4114800" cy="7620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u="sng" dirty="0" smtClean="0">
                <a:latin typeface="Book Antiqua" pitchFamily="18" charset="0"/>
              </a:rPr>
              <a:t>Home Work</a:t>
            </a:r>
            <a:endParaRPr lang="en-US" b="1" u="sng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09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685800"/>
            <a:ext cx="4572000" cy="4572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Book Antiqua" pitchFamily="18" charset="0"/>
              </a:rPr>
              <a:t>Continue to content-2</a:t>
            </a:r>
            <a:endParaRPr lang="en-US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505200" y="2209800"/>
            <a:ext cx="6477000" cy="29718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Book Antiqua" pitchFamily="18" charset="0"/>
              </a:rPr>
              <a:t>Bye </a:t>
            </a:r>
            <a:endParaRPr lang="en-US" b="1" dirty="0">
              <a:solidFill>
                <a:srgbClr val="00206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11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nut 3"/>
          <p:cNvSpPr/>
          <p:nvPr/>
        </p:nvSpPr>
        <p:spPr>
          <a:xfrm>
            <a:off x="4593771" y="511629"/>
            <a:ext cx="4724400" cy="4724400"/>
          </a:xfrm>
          <a:prstGeom prst="donut">
            <a:avLst>
              <a:gd name="adj" fmla="val 20850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Circle">
              <a:avLst/>
            </a:prstTxWarp>
          </a:bodyPr>
          <a:lstStyle/>
          <a:p>
            <a:pPr algn="ctr"/>
            <a:r>
              <a:rPr lang="en-US" sz="4000" b="1" dirty="0" smtClean="0">
                <a:latin typeface="Book Antiqua" pitchFamily="18" charset="0"/>
              </a:rPr>
              <a:t>.Welcome to the world of HHR Multimedia Presentation</a:t>
            </a:r>
            <a:endParaRPr lang="en-US" sz="4000" b="1" dirty="0">
              <a:latin typeface="Book Antiqua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20" r="11235" b="18488"/>
          <a:stretch/>
        </p:blipFill>
        <p:spPr>
          <a:xfrm rot="238019">
            <a:off x="5650491" y="1560256"/>
            <a:ext cx="2602020" cy="2630973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2154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605667"/>
            <a:ext cx="11887200" cy="2763520"/>
          </a:xfrm>
          <a:prstGeom prst="rect">
            <a:avLst/>
          </a:prstGeom>
          <a:noFill/>
        </p:spPr>
        <p:txBody>
          <a:bodyPr wrap="none" lIns="122786" tIns="61393" rIns="122786" bIns="61393" rtlCol="0">
            <a:prstTxWarp prst="textInflateTo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5400" b="1" spc="67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 Antiqua" pitchFamily="18" charset="0"/>
                <a:cs typeface="MonooMJ" pitchFamily="2" charset="0"/>
              </a:rPr>
              <a:t>Acknowledgement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3714627"/>
            <a:ext cx="11887200" cy="35710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2786" tIns="61393" rIns="122786" bIns="61393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We would like to express our cordial gratitude to the  Ministry of Education, Directorate of Secondary &amp; Higher Education, NCTB</a:t>
            </a:r>
            <a:r>
              <a:rPr lang="en-US" sz="3200" b="1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A2i </a:t>
            </a:r>
            <a:r>
              <a:rPr lang="en-US" sz="32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and the panel of honorable editors ( Md. Jahangir </a:t>
            </a:r>
            <a:r>
              <a:rPr lang="en-US" sz="3200" b="1" dirty="0" err="1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Hasan</a:t>
            </a:r>
            <a:r>
              <a:rPr lang="en-US" sz="32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Assistant Professor (English) TTC, </a:t>
            </a:r>
            <a:r>
              <a:rPr lang="en-US" sz="3200" b="1" dirty="0" err="1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Rangpur</a:t>
            </a:r>
            <a:r>
              <a:rPr lang="en-US" sz="32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Ranjit</a:t>
            </a:r>
            <a:r>
              <a:rPr lang="en-US" sz="32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Poddar</a:t>
            </a:r>
            <a:r>
              <a:rPr lang="en-US" sz="32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Associate Professor (English) TTC, Dhaka, and </a:t>
            </a:r>
            <a:r>
              <a:rPr lang="en-US" sz="3200" b="1" dirty="0" err="1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Urmila</a:t>
            </a:r>
            <a:r>
              <a:rPr lang="en-US" sz="32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Khaled</a:t>
            </a:r>
            <a:r>
              <a:rPr lang="en-US" sz="3200" b="1" dirty="0">
                <a:solidFill>
                  <a:srgbClr val="003399"/>
                </a:solidFill>
                <a:latin typeface="Book Antiqua" pitchFamily="18" charset="0"/>
                <a:cs typeface="Nikosh" pitchFamily="2" charset="0"/>
              </a:rPr>
              <a:t>, Assistant Professor (English) TTC, Dhaka, to enrich the contents.</a:t>
            </a:r>
          </a:p>
        </p:txBody>
      </p:sp>
    </p:spTree>
    <p:extLst>
      <p:ext uri="{BB962C8B-B14F-4D97-AF65-F5344CB8AC3E}">
        <p14:creationId xmlns:p14="http://schemas.microsoft.com/office/powerpoint/2010/main" val="146977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9200" y="381000"/>
            <a:ext cx="4419600" cy="6858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u="sng" dirty="0" smtClean="0">
                <a:solidFill>
                  <a:srgbClr val="002060"/>
                </a:solidFill>
                <a:latin typeface="Book Antiqua" pitchFamily="18" charset="0"/>
              </a:rPr>
              <a:t>Introduction</a:t>
            </a:r>
            <a:endParaRPr lang="en-US" b="1" u="sng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5200" y="1371600"/>
            <a:ext cx="9753600" cy="24384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 Antiqua" pitchFamily="18" charset="0"/>
              </a:rPr>
              <a:t>Md. </a:t>
            </a:r>
            <a:r>
              <a:rPr lang="en-US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 Antiqua" pitchFamily="18" charset="0"/>
              </a:rPr>
              <a:t>Hasan</a:t>
            </a:r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en-US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 Antiqua" pitchFamily="18" charset="0"/>
              </a:rPr>
              <a:t>Hafizur</a:t>
            </a:r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en-US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 Antiqua" pitchFamily="18" charset="0"/>
              </a:rPr>
              <a:t>Rahman</a:t>
            </a:r>
            <a:endParaRPr lang="en-US" b="1" dirty="0" smtClean="0">
              <a:ln w="18000">
                <a:solidFill>
                  <a:srgbClr val="FF0000"/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ook Antiqua" pitchFamily="18" charset="0"/>
            </a:endParaRPr>
          </a:p>
          <a:p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 Antiqua" pitchFamily="18" charset="0"/>
              </a:rPr>
              <a:t>Lecturer and Head of the department (English)</a:t>
            </a:r>
          </a:p>
          <a:p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 Antiqua" pitchFamily="18" charset="0"/>
              </a:rPr>
              <a:t>Cambrian School &amp; College, Dhaka</a:t>
            </a:r>
          </a:p>
          <a:p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 Antiqua" pitchFamily="18" charset="0"/>
              </a:rPr>
              <a:t>Email: hasancambrian@gmail.com</a:t>
            </a:r>
            <a:endParaRPr lang="en-US" b="1" dirty="0">
              <a:ln w="18000">
                <a:solidFill>
                  <a:srgbClr val="FF0000"/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24400" y="5562600"/>
            <a:ext cx="6477000" cy="18288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b="1" dirty="0" smtClean="0">
                <a:ln w="31550" cmpd="sng">
                  <a:solidFill>
                    <a:schemeClr val="tx1"/>
                  </a:soli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 Antiqua" pitchFamily="18" charset="0"/>
              </a:rPr>
              <a:t>Presentation made </a:t>
            </a:r>
          </a:p>
          <a:p>
            <a:pPr algn="ctr"/>
            <a:r>
              <a:rPr lang="en-US" b="1" dirty="0" smtClean="0">
                <a:ln w="31550" cmpd="sng">
                  <a:solidFill>
                    <a:schemeClr val="tx1"/>
                  </a:soli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 Antiqua" pitchFamily="18" charset="0"/>
              </a:rPr>
              <a:t>for class VI-IX</a:t>
            </a:r>
            <a:endParaRPr lang="en-US" b="1" dirty="0">
              <a:ln w="31550" cmpd="sng">
                <a:solidFill>
                  <a:schemeClr val="tx1"/>
                </a:solidFill>
                <a:prstDash val="solid"/>
              </a:ln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62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86400" y="381000"/>
            <a:ext cx="7772400" cy="6858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Book Antiqua" pitchFamily="18" charset="0"/>
              </a:rPr>
              <a:t>Two kingfishers is quarreling.</a:t>
            </a:r>
            <a:endParaRPr lang="en-US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00800" y="1371600"/>
            <a:ext cx="6629400" cy="46166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Book Antiqua" pitchFamily="18" charset="0"/>
              </a:rPr>
              <a:t>What is the wrong with the sentence?</a:t>
            </a:r>
            <a:endParaRPr lang="en-US" b="1" dirty="0">
              <a:ln>
                <a:solidFill>
                  <a:srgbClr val="FF0000"/>
                </a:solidFill>
              </a:ln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5800" y="4201885"/>
            <a:ext cx="5867400" cy="5334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Book Antiqua" pitchFamily="18" charset="0"/>
              </a:rPr>
              <a:t>Two kingfishers are quarreling.</a:t>
            </a:r>
            <a:endParaRPr lang="en-US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9753593" y="228600"/>
            <a:ext cx="560619" cy="95794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Callout 5"/>
          <p:cNvSpPr/>
          <p:nvPr/>
        </p:nvSpPr>
        <p:spPr>
          <a:xfrm>
            <a:off x="6613071" y="4735285"/>
            <a:ext cx="2438400" cy="1055915"/>
          </a:xfrm>
          <a:prstGeom prst="upArrowCallout">
            <a:avLst>
              <a:gd name="adj1" fmla="val 37371"/>
              <a:gd name="adj2" fmla="val 37371"/>
              <a:gd name="adj3" fmla="val 25000"/>
              <a:gd name="adj4" fmla="val 4642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Book Antiqua" pitchFamily="18" charset="0"/>
              </a:rPr>
              <a:t>Right form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68290" y="4201885"/>
            <a:ext cx="677639" cy="533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2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5" grpId="1" animBg="1"/>
      <p:bldP spid="6" grpId="0" animBg="1"/>
      <p:bldP spid="7" grpId="0" animBg="1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4778829"/>
            <a:ext cx="7772400" cy="78377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The eagle is hunt  the snake.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3" name="Down Arrow Callout 2"/>
          <p:cNvSpPr/>
          <p:nvPr/>
        </p:nvSpPr>
        <p:spPr>
          <a:xfrm>
            <a:off x="3124200" y="4729842"/>
            <a:ext cx="2133600" cy="1317171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5652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438400" y="6096000"/>
            <a:ext cx="3276600" cy="838200"/>
            <a:chOff x="2438400" y="6096000"/>
            <a:chExt cx="3276600" cy="838200"/>
          </a:xfrm>
        </p:grpSpPr>
        <p:sp>
          <p:nvSpPr>
            <p:cNvPr id="4" name="TextBox 3"/>
            <p:cNvSpPr txBox="1"/>
            <p:nvPr/>
          </p:nvSpPr>
          <p:spPr>
            <a:xfrm>
              <a:off x="2596245" y="6199413"/>
              <a:ext cx="2971800" cy="658587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r>
                <a:rPr lang="en-US" b="1" dirty="0">
                  <a:latin typeface="Book Antiqua" pitchFamily="18" charset="0"/>
                </a:rPr>
                <a:t>i</a:t>
              </a:r>
              <a:r>
                <a:rPr lang="en-US" b="1" dirty="0" smtClean="0">
                  <a:latin typeface="Book Antiqua" pitchFamily="18" charset="0"/>
                </a:rPr>
                <a:t>s hunting</a:t>
              </a:r>
              <a:endParaRPr lang="en-US" b="1" dirty="0">
                <a:latin typeface="Book Antiqua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438400" y="6096000"/>
              <a:ext cx="3276600" cy="838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1000" y="3581400"/>
            <a:ext cx="6858000" cy="46166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What is the right form of the verb?</a:t>
            </a:r>
            <a:endParaRPr lang="en-US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97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xagon 4"/>
          <p:cNvSpPr/>
          <p:nvPr/>
        </p:nvSpPr>
        <p:spPr>
          <a:xfrm>
            <a:off x="2819400" y="4196443"/>
            <a:ext cx="8610600" cy="1676400"/>
          </a:xfrm>
          <a:prstGeom prst="hexagon">
            <a:avLst>
              <a:gd name="adj" fmla="val 30844"/>
              <a:gd name="vf" fmla="val 11547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3113314" y="2563586"/>
            <a:ext cx="8001000" cy="16002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Book Antiqu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94314" y="4495800"/>
            <a:ext cx="7620000" cy="10668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Right form of verbs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0" y="2895600"/>
            <a:ext cx="7010400" cy="9906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>
                <a:latin typeface="Book Antiqua" pitchFamily="18" charset="0"/>
              </a:rPr>
              <a:t>Our today’s lesson </a:t>
            </a:r>
            <a:r>
              <a:rPr lang="en-US" b="1" dirty="0" smtClean="0">
                <a:latin typeface="Book Antiqua" pitchFamily="18" charset="0"/>
              </a:rPr>
              <a:t>is-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43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Ribbon 1"/>
          <p:cNvSpPr/>
          <p:nvPr/>
        </p:nvSpPr>
        <p:spPr>
          <a:xfrm>
            <a:off x="914400" y="381000"/>
            <a:ext cx="11963400" cy="2362200"/>
          </a:xfrm>
          <a:prstGeom prst="ribbon">
            <a:avLst>
              <a:gd name="adj1" fmla="val 25038"/>
              <a:gd name="adj2" fmla="val 67516"/>
            </a:avLst>
          </a:prstGeom>
          <a:noFill/>
          <a:ln w="101600" cap="sq" cmpd="dbl">
            <a:miter lim="800000"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  <a:latin typeface="Book Antiqua" pitchFamily="18" charset="0"/>
              </a:rPr>
              <a:t>Learning outcomes</a:t>
            </a:r>
            <a:endParaRPr lang="en-US" sz="5400" b="1" dirty="0">
              <a:solidFill>
                <a:schemeClr val="tx1"/>
              </a:solidFill>
              <a:latin typeface="Book Antiqua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048000" y="1143000"/>
            <a:ext cx="7543800" cy="1371600"/>
          </a:xfrm>
          <a:prstGeom prst="ellipse">
            <a:avLst/>
          </a:prstGeom>
          <a:noFill/>
          <a:ln w="10160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57400" y="3581400"/>
            <a:ext cx="10820400" cy="25908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At the end of the lesson, students will be able to—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b="1" dirty="0" smtClean="0">
                <a:latin typeface="Book Antiqua" pitchFamily="18" charset="0"/>
              </a:rPr>
              <a:t>select verb for the gap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b="1" dirty="0" smtClean="0">
                <a:latin typeface="Book Antiqua" pitchFamily="18" charset="0"/>
              </a:rPr>
              <a:t>identify the position of ‘s/</a:t>
            </a:r>
            <a:r>
              <a:rPr lang="en-US" b="1" dirty="0" err="1" smtClean="0">
                <a:latin typeface="Book Antiqua" pitchFamily="18" charset="0"/>
              </a:rPr>
              <a:t>es’</a:t>
            </a:r>
            <a:endParaRPr lang="en-US" b="1" dirty="0" smtClean="0">
              <a:latin typeface="Book Antiqua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b="1" dirty="0" smtClean="0">
                <a:latin typeface="Book Antiqua" pitchFamily="18" charset="0"/>
              </a:rPr>
              <a:t>identify the subject and verb agreement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b="1" dirty="0" smtClean="0">
                <a:latin typeface="Book Antiqua" pitchFamily="18" charset="0"/>
              </a:rPr>
              <a:t>apply the right form of the verbs</a:t>
            </a:r>
            <a:endParaRPr lang="en-US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37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86200" y="457200"/>
            <a:ext cx="5562600" cy="1600200"/>
            <a:chOff x="3886200" y="805543"/>
            <a:chExt cx="5562600" cy="1600200"/>
          </a:xfrm>
        </p:grpSpPr>
        <p:sp>
          <p:nvSpPr>
            <p:cNvPr id="2" name="Oval 1"/>
            <p:cNvSpPr/>
            <p:nvPr/>
          </p:nvSpPr>
          <p:spPr>
            <a:xfrm>
              <a:off x="3886200" y="805543"/>
              <a:ext cx="5562600" cy="1600200"/>
            </a:xfrm>
            <a:prstGeom prst="ellipse">
              <a:avLst/>
            </a:prstGeom>
            <a:gradFill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Plain">
                <a:avLst/>
              </a:prstTxWarp>
            </a:bodyPr>
            <a:lstStyle/>
            <a:p>
              <a:pPr algn="ctr"/>
              <a:endParaRPr lang="en-US" b="1" dirty="0">
                <a:latin typeface="Book Antiqua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562600" y="1295400"/>
              <a:ext cx="2286000" cy="685800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r>
                <a:rPr lang="en-US" b="1" dirty="0" smtClean="0">
                  <a:ln w="31550" cmpd="sng">
                    <a:solidFill>
                      <a:schemeClr val="tx1"/>
                    </a:solidFill>
                    <a:prstDash val="solid"/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50800" dist="40000" dir="5400000" algn="tl" rotWithShape="0">
                      <a:srgbClr val="000000">
                        <a:shade val="5000"/>
                        <a:satMod val="120000"/>
                        <a:alpha val="33000"/>
                      </a:srgbClr>
                    </a:outerShdw>
                  </a:effectLst>
                  <a:latin typeface="Book Antiqua" pitchFamily="18" charset="0"/>
                </a:rPr>
                <a:t>Note</a:t>
              </a:r>
              <a:endParaRPr lang="en-US" b="1" dirty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ook Antiqua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80357" y="2286000"/>
            <a:ext cx="12344400" cy="15240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At the time of filling in the blank with right form of </a:t>
            </a:r>
          </a:p>
          <a:p>
            <a:r>
              <a:rPr lang="en-US" b="1" dirty="0">
                <a:latin typeface="Book Antiqua" pitchFamily="18" charset="0"/>
              </a:rPr>
              <a:t>v</a:t>
            </a:r>
            <a:r>
              <a:rPr lang="en-US" b="1" dirty="0" smtClean="0">
                <a:latin typeface="Book Antiqua" pitchFamily="18" charset="0"/>
              </a:rPr>
              <a:t>erb, a student is to perform two functions at a time. 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4114800"/>
            <a:ext cx="9525000" cy="8382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 Antiqua" pitchFamily="18" charset="0"/>
              </a:rPr>
              <a:t>1. Selecting appropriate verb for the gap</a:t>
            </a:r>
            <a:endParaRPr lang="en-US" b="1" dirty="0">
              <a:ln w="18000">
                <a:solidFill>
                  <a:srgbClr val="FF0000"/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5105400"/>
            <a:ext cx="12420600" cy="8382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 Antiqua" pitchFamily="18" charset="0"/>
              </a:rPr>
              <a:t>2. Writing the correct form of verb according to the context</a:t>
            </a:r>
            <a:endParaRPr lang="en-US" b="1" dirty="0">
              <a:ln w="18000">
                <a:solidFill>
                  <a:srgbClr val="FF0000"/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6324600"/>
            <a:ext cx="12420600" cy="12954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ook Antiqua" pitchFamily="18" charset="0"/>
              </a:rPr>
              <a:t>To do the work easily, students should read the passage time and </a:t>
            </a:r>
          </a:p>
          <a:p>
            <a:pPr algn="ctr"/>
            <a:r>
              <a:rPr lang="en-US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ook Antiqua" pitchFamily="18" charset="0"/>
              </a:rPr>
              <a:t>again before filling the gap to select appropriate verb for each gap.</a:t>
            </a:r>
            <a:endParaRPr lang="en-US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50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8600"/>
            <a:ext cx="4734244" cy="2667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33400" y="3086100"/>
            <a:ext cx="12649200" cy="11811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b="1" dirty="0" smtClean="0">
                <a:latin typeface="Book Antiqua" pitchFamily="18" charset="0"/>
              </a:rPr>
              <a:t>Find out appropriate verbs to fill in the blanks from the box and </a:t>
            </a:r>
          </a:p>
          <a:p>
            <a:r>
              <a:rPr lang="en-US" b="1" dirty="0" smtClean="0">
                <a:latin typeface="Book Antiqua" pitchFamily="18" charset="0"/>
              </a:rPr>
              <a:t>apply their right forms according to the context.</a:t>
            </a:r>
            <a:endParaRPr lang="en-US" b="1" dirty="0">
              <a:latin typeface="Book Antiqua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054788"/>
              </p:ext>
            </p:extLst>
          </p:nvPr>
        </p:nvGraphicFramePr>
        <p:xfrm>
          <a:off x="533399" y="4495800"/>
          <a:ext cx="12649200" cy="64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29840"/>
                <a:gridCol w="2529840"/>
                <a:gridCol w="2529840"/>
                <a:gridCol w="2529840"/>
                <a:gridCol w="252984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Book Antiqua" pitchFamily="18" charset="0"/>
                        </a:rPr>
                        <a:t>enjoy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Book Antiqua" pitchFamily="18" charset="0"/>
                        </a:rPr>
                        <a:t>give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Book Antiqua" pitchFamily="18" charset="0"/>
                        </a:rPr>
                        <a:t>conduct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Book Antiqua" pitchFamily="18" charset="0"/>
                        </a:rPr>
                        <a:t>be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Book Antiqua" pitchFamily="18" charset="0"/>
                        </a:rPr>
                        <a:t>can</a:t>
                      </a:r>
                      <a:endParaRPr lang="en-US" sz="3600" b="1" dirty="0">
                        <a:latin typeface="Book Antiqu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3400" y="5334000"/>
            <a:ext cx="12649200" cy="1600200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just"/>
            <a:r>
              <a:rPr lang="en-US" b="1" dirty="0" smtClean="0">
                <a:latin typeface="Book Antiqua" pitchFamily="18" charset="0"/>
              </a:rPr>
              <a:t>We (a) ________ see a dolphin show in the picture. A man (b)________the show. </a:t>
            </a:r>
          </a:p>
          <a:p>
            <a:pPr algn="just"/>
            <a:r>
              <a:rPr lang="en-US" b="1" dirty="0" smtClean="0">
                <a:latin typeface="Book Antiqua" pitchFamily="18" charset="0"/>
              </a:rPr>
              <a:t>Dolphins (c)________ very expert in playing games. It  (d)________ us pleasure. </a:t>
            </a:r>
          </a:p>
          <a:p>
            <a:pPr algn="just"/>
            <a:r>
              <a:rPr lang="en-US" b="1" dirty="0" smtClean="0">
                <a:latin typeface="Book Antiqua" pitchFamily="18" charset="0"/>
              </a:rPr>
              <a:t>Everybody (e)_________ it very much.</a:t>
            </a:r>
            <a:endParaRPr lang="en-US" b="1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38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</TotalTime>
  <Words>1195</Words>
  <Application>Microsoft Office PowerPoint</Application>
  <PresentationFormat>Custom</PresentationFormat>
  <Paragraphs>190</Paragraphs>
  <Slides>20</Slides>
  <Notes>18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ismail - [2010]</cp:lastModifiedBy>
  <cp:revision>74</cp:revision>
  <dcterms:created xsi:type="dcterms:W3CDTF">2016-02-05T10:17:39Z</dcterms:created>
  <dcterms:modified xsi:type="dcterms:W3CDTF">2016-07-23T05:42:37Z</dcterms:modified>
</cp:coreProperties>
</file>